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5" autoAdjust="0"/>
    <p:restoredTop sz="91837" autoAdjust="0"/>
  </p:normalViewPr>
  <p:slideViewPr>
    <p:cSldViewPr>
      <p:cViewPr varScale="1">
        <p:scale>
          <a:sx n="48" d="100"/>
          <a:sy n="48" d="100"/>
        </p:scale>
        <p:origin x="132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A880D-9FED-4260-B9D3-6887E0F2E3E1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E01E0-AC53-4423-9D98-208E883A4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E01E0-AC53-4423-9D98-208E883A47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010A06-0798-4ED6-AD5D-8D4C3EF885AC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0CBA71-72B3-4EED-BB89-97361926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6629400" cy="2286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Navigating  504s and IEPs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within the school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048000"/>
            <a:ext cx="6172200" cy="3326922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Presenter:</a:t>
            </a:r>
          </a:p>
          <a:p>
            <a:r>
              <a:rPr lang="en-US" sz="2800" dirty="0">
                <a:solidFill>
                  <a:schemeClr val="tx1"/>
                </a:solidFill>
              </a:rPr>
              <a:t>Robin Ingram</a:t>
            </a:r>
          </a:p>
          <a:p>
            <a:r>
              <a:rPr lang="en-US" sz="2800" dirty="0">
                <a:solidFill>
                  <a:schemeClr val="tx1"/>
                </a:solidFill>
              </a:rPr>
              <a:t>Ed.M., LMHC, LSC, LSA</a:t>
            </a:r>
          </a:p>
          <a:p>
            <a:r>
              <a:rPr lang="en-US" sz="2800" dirty="0">
                <a:solidFill>
                  <a:schemeClr val="tx1"/>
                </a:solidFill>
              </a:rPr>
              <a:t>Date:  2/24/2022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This federal law, IDEA, defines eligible students as those having certain specific types of disabilities identified under IDEA and who, because of those conditions, need special education (specially-designed instruction) and/or related services in order to benefit from their education provided through an </a:t>
            </a:r>
            <a:r>
              <a:rPr lang="en-US" b="1" dirty="0"/>
              <a:t>Individualized Education Program (IEP).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IEP Services</a:t>
            </a:r>
            <a:r>
              <a:rPr lang="en-US" b="1" dirty="0"/>
              <a:t> </a:t>
            </a:r>
            <a:r>
              <a:rPr lang="en-US" dirty="0"/>
              <a:t>under the IDEA are a Tier 3 intervention in New Mexico.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sz="1800" b="1" dirty="0"/>
              <a:t>The Three-Tier</a:t>
            </a:r>
          </a:p>
          <a:p>
            <a:pPr>
              <a:buNone/>
            </a:pPr>
            <a:r>
              <a:rPr lang="en-US" sz="1800" b="1" dirty="0"/>
              <a:t>Model of</a:t>
            </a:r>
          </a:p>
          <a:p>
            <a:pPr>
              <a:buNone/>
            </a:pPr>
            <a:r>
              <a:rPr lang="en-US" sz="1800" b="1" dirty="0"/>
              <a:t>Student</a:t>
            </a:r>
          </a:p>
          <a:p>
            <a:pPr>
              <a:buNone/>
            </a:pPr>
            <a:r>
              <a:rPr lang="en-US" sz="1800" b="1" dirty="0"/>
              <a:t>Intervention</a:t>
            </a:r>
            <a:endParaRPr lang="en-US" b="1" dirty="0"/>
          </a:p>
        </p:txBody>
      </p:sp>
      <p:sp>
        <p:nvSpPr>
          <p:cNvPr id="8" name="Left Arrow 7"/>
          <p:cNvSpPr/>
          <p:nvPr/>
        </p:nvSpPr>
        <p:spPr>
          <a:xfrm>
            <a:off x="3124200" y="457200"/>
            <a:ext cx="4495800" cy="220980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Tier 3</a:t>
            </a:r>
          </a:p>
          <a:p>
            <a:r>
              <a:rPr lang="en-US" sz="1400" b="1" dirty="0"/>
              <a:t>Special Education/Gifted</a:t>
            </a:r>
          </a:p>
          <a:p>
            <a:r>
              <a:rPr lang="en-US" sz="1400" dirty="0"/>
              <a:t> Specially-designed Instruction </a:t>
            </a:r>
            <a:r>
              <a:rPr lang="en-US" sz="1400" dirty="0">
                <a:solidFill>
                  <a:schemeClr val="bg1"/>
                </a:solidFill>
              </a:rPr>
              <a:t>and/or  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Related Services</a:t>
            </a:r>
          </a:p>
          <a:p>
            <a:r>
              <a:rPr lang="en-US" sz="1400" dirty="0"/>
              <a:t> Provided by an IEP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1066800" y="838200"/>
            <a:ext cx="3200400" cy="5486400"/>
          </a:xfrm>
          <a:prstGeom prst="triangle">
            <a:avLst>
              <a:gd name="adj" fmla="val 53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3657600" y="2057400"/>
            <a:ext cx="4191000" cy="2514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Tier 2</a:t>
            </a:r>
          </a:p>
          <a:p>
            <a:r>
              <a:rPr lang="en-US" sz="1600" b="1" dirty="0"/>
              <a:t>SAT/Section 504 Team</a:t>
            </a:r>
          </a:p>
          <a:p>
            <a:r>
              <a:rPr lang="en-US" sz="1600" dirty="0"/>
              <a:t> Individualized support</a:t>
            </a:r>
          </a:p>
          <a:p>
            <a:r>
              <a:rPr lang="en-US" sz="1600" dirty="0"/>
              <a:t> Supplemental Interventions</a:t>
            </a:r>
          </a:p>
          <a:p>
            <a:r>
              <a:rPr lang="en-US" sz="1600" dirty="0"/>
              <a:t> Accommodations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3962400" y="4114800"/>
            <a:ext cx="4419600" cy="2362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Tier 1</a:t>
            </a:r>
          </a:p>
          <a:p>
            <a:r>
              <a:rPr lang="en-US" sz="1600" b="1" dirty="0"/>
              <a:t>Appropriate Core Instruction</a:t>
            </a:r>
          </a:p>
          <a:p>
            <a:r>
              <a:rPr lang="en-US" sz="1600" dirty="0"/>
              <a:t> Universal Interventions</a:t>
            </a:r>
          </a:p>
          <a:p>
            <a:r>
              <a:rPr lang="en-US" sz="1600" dirty="0"/>
              <a:t> Universal Screening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The Three-Tier</a:t>
            </a:r>
          </a:p>
          <a:p>
            <a:pPr>
              <a:buNone/>
            </a:pPr>
            <a:r>
              <a:rPr lang="en-US" b="1" dirty="0"/>
              <a:t>Model of</a:t>
            </a:r>
          </a:p>
          <a:p>
            <a:pPr>
              <a:buNone/>
            </a:pPr>
            <a:r>
              <a:rPr lang="en-US" b="1" dirty="0"/>
              <a:t>Student</a:t>
            </a:r>
          </a:p>
          <a:p>
            <a:pPr>
              <a:buNone/>
            </a:pPr>
            <a:r>
              <a:rPr lang="en-US" b="1" dirty="0"/>
              <a:t>Intervention</a:t>
            </a:r>
          </a:p>
          <a:p>
            <a:endParaRPr lang="en-US" sz="1800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1600200" y="1828800"/>
            <a:ext cx="2438400" cy="441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4290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Tier 1 - Universal Interventions and Universal Screening is designed to be preventative and proactive. </a:t>
            </a:r>
            <a:r>
              <a:rPr lang="en-US" dirty="0"/>
              <a:t>The goal is for the majority (80%) of students in a school to respond successfully in the regular education classroom to appropriate core instruction based on state and district standards.</a:t>
            </a:r>
          </a:p>
        </p:txBody>
      </p:sp>
      <p:sp>
        <p:nvSpPr>
          <p:cNvPr id="9" name="Left Arrow 8"/>
          <p:cNvSpPr/>
          <p:nvPr/>
        </p:nvSpPr>
        <p:spPr>
          <a:xfrm>
            <a:off x="3733800" y="4648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The Three-Tier</a:t>
            </a:r>
          </a:p>
          <a:p>
            <a:pPr>
              <a:buNone/>
            </a:pPr>
            <a:r>
              <a:rPr lang="en-US" b="1" dirty="0"/>
              <a:t>Model of</a:t>
            </a:r>
          </a:p>
          <a:p>
            <a:pPr>
              <a:buNone/>
            </a:pPr>
            <a:r>
              <a:rPr lang="en-US" b="1" dirty="0"/>
              <a:t>Student</a:t>
            </a:r>
          </a:p>
          <a:p>
            <a:pPr>
              <a:buNone/>
            </a:pPr>
            <a:r>
              <a:rPr lang="en-US" b="1" dirty="0"/>
              <a:t>Intervention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533400" y="2362200"/>
            <a:ext cx="2286000" cy="4114800"/>
          </a:xfrm>
          <a:prstGeom prst="triangle">
            <a:avLst>
              <a:gd name="adj" fmla="val 51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1828800"/>
            <a:ext cx="510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Tier 2 - SAT/504 Teams is designed to provide targeted, supplemental individualized support for a small percentage (15–20%) of students who are performing above or below standards in academics and/or behavior. </a:t>
            </a:r>
            <a:r>
              <a:rPr lang="en-US" dirty="0"/>
              <a:t>Research-based interventions for these at-risk students are provided through a SAT Intervention Plan and/or a </a:t>
            </a:r>
            <a:r>
              <a:rPr lang="en-US" b="1" dirty="0"/>
              <a:t>Section 504 Accommodation Plan</a:t>
            </a:r>
            <a:r>
              <a:rPr lang="en-US" dirty="0"/>
              <a:t>. Tier 2 services are implemented within the classroom and provide increased frequency and duration of the instruction, reduced group size, individual tutoring, accommodations, and may use specialists to deliver the instruction.</a:t>
            </a:r>
          </a:p>
        </p:txBody>
      </p:sp>
      <p:sp>
        <p:nvSpPr>
          <p:cNvPr id="7" name="Left Arrow 6"/>
          <p:cNvSpPr/>
          <p:nvPr/>
        </p:nvSpPr>
        <p:spPr>
          <a:xfrm>
            <a:off x="2286000" y="3962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The Three-Tier</a:t>
            </a:r>
          </a:p>
          <a:p>
            <a:pPr>
              <a:buNone/>
            </a:pPr>
            <a:r>
              <a:rPr lang="en-US" b="1" dirty="0"/>
              <a:t>Model of</a:t>
            </a:r>
          </a:p>
          <a:p>
            <a:pPr>
              <a:buNone/>
            </a:pPr>
            <a:r>
              <a:rPr lang="en-US" b="1" dirty="0"/>
              <a:t>Student</a:t>
            </a:r>
          </a:p>
          <a:p>
            <a:pPr>
              <a:buNone/>
            </a:pPr>
            <a:r>
              <a:rPr lang="en-US" b="1" dirty="0"/>
              <a:t>Intervention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33400" y="2133600"/>
            <a:ext cx="2514600" cy="434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210026"/>
            <a:ext cx="50292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Tier 3—Special Education/Gifted</a:t>
            </a:r>
          </a:p>
          <a:p>
            <a:r>
              <a:rPr lang="en-US" dirty="0"/>
              <a:t>Students formally referred to Tier 3 first receive a full initial evaluation to determine their eligibility and possible need for services at this level. Tier 3 serves a very small percentage of students who demonstrate a need for special education under the IDEA, or the state criteria for gifted. Special education teachers, related service providers, and general education teachers provide Tier 3 interventions that consist of specially-designed instruction, supplementary aids and services, and related services as necessary. Tier 3 interventions are provided to a student through an </a:t>
            </a:r>
            <a:r>
              <a:rPr lang="en-US" b="1" dirty="0"/>
              <a:t>Individualized Education Program (IEP) </a:t>
            </a:r>
            <a:r>
              <a:rPr lang="en-US" dirty="0"/>
              <a:t>that is solely developed and monitored by an IEP Team. Students who are evaluated for special education, but do not qualify, are </a:t>
            </a:r>
            <a:r>
              <a:rPr lang="en-US" b="1" dirty="0"/>
              <a:t>referred back to the SAT/504 Team </a:t>
            </a:r>
            <a:r>
              <a:rPr lang="en-US" dirty="0"/>
              <a:t>for further interventions at Tier 2, as appropriate.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Left Arrow 5"/>
          <p:cNvSpPr/>
          <p:nvPr/>
        </p:nvSpPr>
        <p:spPr>
          <a:xfrm>
            <a:off x="2057400" y="2286000"/>
            <a:ext cx="1219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477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dirty="0">
                <a:latin typeface="Arial Narrow" pitchFamily="34" charset="0"/>
              </a:rPr>
              <a:t>Everyone Has Section 504 Responsibilities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The following are suggested 504/ADA AA responsibilities for parents and school staff:</a:t>
            </a:r>
          </a:p>
          <a:p>
            <a:pPr>
              <a:buNone/>
            </a:pPr>
            <a:r>
              <a:rPr lang="en-US" b="1" dirty="0">
                <a:latin typeface="Arial Narrow" pitchFamily="34" charset="0"/>
              </a:rPr>
              <a:t>Student and Parent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Be involved in suggesting accommodations.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Participate in Section 504 meetings.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Benefit from the program.</a:t>
            </a:r>
          </a:p>
          <a:p>
            <a:pPr>
              <a:buNone/>
            </a:pPr>
            <a:r>
              <a:rPr lang="en-US" b="1" dirty="0">
                <a:latin typeface="Arial Narrow" pitchFamily="34" charset="0"/>
              </a:rPr>
              <a:t>School Principals, Certified, and Classified Staff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Conduct non-discriminatory practices in classrooms.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Keep student information confidential.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Refer/identify/evaluate students, as appropriate.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Encourage parent involvement.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Develop and implement program modifications and accommodations.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Designate a Section 504 Coordinator for the building.</a:t>
            </a:r>
          </a:p>
          <a:p>
            <a:pPr>
              <a:buNone/>
            </a:pPr>
            <a:r>
              <a:rPr lang="en-US" b="1" dirty="0">
                <a:latin typeface="Arial Narrow" pitchFamily="34" charset="0"/>
              </a:rPr>
              <a:t>District 504 Compliance Officer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Coordinate Section 504 processes and training for the district.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Provide staff and parent training.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Manage Section 504 grievance procedures.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Help conduct the self-evaluation.</a:t>
            </a:r>
          </a:p>
          <a:p>
            <a:pPr>
              <a:buNone/>
            </a:pPr>
            <a:r>
              <a:rPr lang="en-US" b="1" dirty="0">
                <a:latin typeface="Arial Narrow" pitchFamily="34" charset="0"/>
              </a:rPr>
              <a:t>Superintendent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Designate a district Section 504 Compliance Officer.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Provide written notice to parents, students, school personnel, and community members of the name and contact information of the District 504 Compliance Officer.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Provide continuing notice to students/employees.</a:t>
            </a:r>
          </a:p>
          <a:p>
            <a:pPr>
              <a:buNone/>
            </a:pPr>
            <a:r>
              <a:rPr lang="en-US" b="1" dirty="0">
                <a:latin typeface="Arial Narrow" pitchFamily="34" charset="0"/>
              </a:rPr>
              <a:t>School Board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Establish policies of non-discrimination.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Develop grievance procedures.</a:t>
            </a:r>
          </a:p>
          <a:p>
            <a:pPr>
              <a:buNone/>
            </a:pPr>
            <a:r>
              <a:rPr lang="en-US" dirty="0">
                <a:latin typeface="Arial Narrow" pitchFamily="34" charset="0"/>
              </a:rPr>
              <a:t>Develop hearing procedures.</a:t>
            </a:r>
          </a:p>
        </p:txBody>
      </p:sp>
      <p:pic>
        <p:nvPicPr>
          <p:cNvPr id="1027" name="Picture 3" descr="C:\Users\Cathy Baehr\AppData\Local\Microsoft\Windows\Temporary Internet Files\Content.IE5\N3LHLE6I\MP9004243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19200"/>
            <a:ext cx="2782565" cy="3239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929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b="1" dirty="0"/>
              <a:t>Section 504 Identification</a:t>
            </a:r>
          </a:p>
          <a:p>
            <a:pPr>
              <a:buNone/>
            </a:pPr>
            <a:r>
              <a:rPr lang="en-US" sz="1800" dirty="0"/>
              <a:t>The following is the identification criteria for a student to receive accommodations under Section 504.</a:t>
            </a:r>
          </a:p>
          <a:p>
            <a:pPr>
              <a:buNone/>
            </a:pPr>
            <a:r>
              <a:rPr lang="en-US" sz="1800" b="1" dirty="0"/>
              <a:t>A person may be considered disabled under the definition of Section 504 if the individual:</a:t>
            </a:r>
          </a:p>
          <a:p>
            <a:pPr>
              <a:buNone/>
            </a:pPr>
            <a:r>
              <a:rPr lang="en-US" sz="1800" dirty="0"/>
              <a:t>	1. Has a mental or physical impairment that substantially limits one or more of such person's major life activities or major bodily functions.</a:t>
            </a:r>
          </a:p>
          <a:p>
            <a:pPr>
              <a:buNone/>
            </a:pPr>
            <a:r>
              <a:rPr lang="en-US" sz="1800" dirty="0"/>
              <a:t>	“Major life activities” include functions such as the following*:</a:t>
            </a:r>
          </a:p>
          <a:p>
            <a:pPr>
              <a:buNone/>
            </a:pPr>
            <a:r>
              <a:rPr lang="en-US" sz="1800" dirty="0"/>
              <a:t>		caring for one's self	reading</a:t>
            </a:r>
          </a:p>
          <a:p>
            <a:pPr>
              <a:buNone/>
            </a:pPr>
            <a:r>
              <a:rPr lang="en-US" sz="1800" dirty="0"/>
              <a:t>		walking		concentrating</a:t>
            </a:r>
          </a:p>
          <a:p>
            <a:pPr>
              <a:buNone/>
            </a:pPr>
            <a:r>
              <a:rPr lang="en-US" sz="1800" dirty="0"/>
              <a:t>		seeing		thinking</a:t>
            </a:r>
          </a:p>
          <a:p>
            <a:pPr>
              <a:buNone/>
            </a:pPr>
            <a:r>
              <a:rPr lang="en-US" sz="1800" dirty="0"/>
              <a:t>		speaking		communicating</a:t>
            </a:r>
          </a:p>
          <a:p>
            <a:pPr>
              <a:buNone/>
            </a:pPr>
            <a:r>
              <a:rPr lang="en-US" sz="1800" dirty="0"/>
              <a:t>		learning		working</a:t>
            </a:r>
          </a:p>
          <a:p>
            <a:pPr>
              <a:buNone/>
            </a:pPr>
            <a:r>
              <a:rPr lang="en-US" sz="1800" dirty="0"/>
              <a:t>		breathing		helping</a:t>
            </a:r>
          </a:p>
          <a:p>
            <a:pPr>
              <a:buNone/>
            </a:pPr>
            <a:r>
              <a:rPr lang="en-US" sz="1800" dirty="0"/>
              <a:t>		sleeping		eating</a:t>
            </a:r>
          </a:p>
          <a:p>
            <a:pPr>
              <a:buNone/>
            </a:pPr>
            <a:r>
              <a:rPr lang="en-US" sz="1800" dirty="0"/>
              <a:t>		standing		bending</a:t>
            </a:r>
          </a:p>
          <a:p>
            <a:pPr>
              <a:buNone/>
            </a:pPr>
            <a:r>
              <a:rPr lang="en-US" sz="1800" dirty="0"/>
              <a:t>		lifting		operation of a bodily function</a:t>
            </a:r>
          </a:p>
          <a:p>
            <a:pPr>
              <a:buNone/>
            </a:pPr>
            <a:r>
              <a:rPr lang="en-US" sz="1800" dirty="0"/>
              <a:t>	*NOTE:  This is not an exhaustive list.		</a:t>
            </a:r>
          </a:p>
          <a:p>
            <a:pPr>
              <a:buNone/>
            </a:pPr>
            <a:r>
              <a:rPr lang="en-US" sz="1800" b="1" i="1" dirty="0"/>
              <a:t>When a condition does not substantially limit a major life activity/major bodily function, the individual does not qualify under Section 504.</a:t>
            </a:r>
          </a:p>
          <a:p>
            <a:pPr>
              <a:buNone/>
            </a:pPr>
            <a:r>
              <a:rPr lang="en-US" sz="1800" dirty="0"/>
              <a:t>	2. Has a record of such an impairment.  </a:t>
            </a:r>
          </a:p>
          <a:p>
            <a:pPr>
              <a:buNone/>
            </a:pPr>
            <a:r>
              <a:rPr lang="en-US" sz="1800" dirty="0"/>
              <a:t>	3. Is regarded as having such an impairment.  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b="1" i="1" dirty="0"/>
              <a:t>Important:</a:t>
            </a:r>
          </a:p>
          <a:p>
            <a:pPr>
              <a:buNone/>
            </a:pPr>
            <a:r>
              <a:rPr lang="en-US" sz="1800" i="1" dirty="0"/>
              <a:t>	The second and third prongs of the definition only become a factor if discrimination or </a:t>
            </a:r>
          </a:p>
          <a:p>
            <a:pPr>
              <a:buNone/>
            </a:pPr>
            <a:r>
              <a:rPr lang="en-US" sz="1800" i="1" dirty="0"/>
              <a:t>      negative action has occurred because of the “record” or “history” or is regarded as having an impairment.</a:t>
            </a:r>
            <a:endParaRPr lang="en-US" sz="1800" dirty="0"/>
          </a:p>
        </p:txBody>
      </p:sp>
      <p:pic>
        <p:nvPicPr>
          <p:cNvPr id="3074" name="Picture 2" descr="C:\Users\Cathy Baehr\AppData\Local\Microsoft\Windows\Temporary Internet Files\Content.IE5\NNIK2QG1\MP90042272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76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066800"/>
            <a:ext cx="2362200" cy="37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flipH="1" flipV="1">
            <a:off x="718131" y="1893332"/>
            <a:ext cx="3777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5410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Section 504 falls under the </a:t>
            </a:r>
            <a:r>
              <a:rPr lang="en-US" sz="2000" b="1" i="1" dirty="0"/>
              <a:t>responsibility of general education. </a:t>
            </a:r>
            <a:r>
              <a:rPr lang="en-US" sz="2000" dirty="0"/>
              <a:t>The school staff and parents should collaborate to help guarantee that eligible 504 students are provided with necessary accommodations. A student who is found to have a disability under Section 504 is served by the resources provided through general education.</a:t>
            </a:r>
          </a:p>
          <a:p>
            <a:r>
              <a:rPr lang="en-US" sz="2000" dirty="0"/>
              <a:t>In summary, it is important to keep in mind</a:t>
            </a:r>
          </a:p>
          <a:p>
            <a:r>
              <a:rPr lang="en-US" sz="2000" dirty="0"/>
              <a:t>that some students who have physical or</a:t>
            </a:r>
          </a:p>
          <a:p>
            <a:r>
              <a:rPr lang="en-US" sz="2000" dirty="0"/>
              <a:t>mental impairments that substantially limit</a:t>
            </a:r>
          </a:p>
          <a:p>
            <a:r>
              <a:rPr lang="en-US" sz="2000" dirty="0"/>
              <a:t>their ability to participate in the education</a:t>
            </a:r>
          </a:p>
          <a:p>
            <a:r>
              <a:rPr lang="en-US" sz="2000" dirty="0"/>
              <a:t>program are entitled to accommodations</a:t>
            </a:r>
          </a:p>
          <a:p>
            <a:r>
              <a:rPr lang="en-US" sz="2000" dirty="0"/>
              <a:t>under Section 504. It is also important to</a:t>
            </a:r>
          </a:p>
          <a:p>
            <a:r>
              <a:rPr lang="en-US" sz="2000" dirty="0"/>
              <a:t>remember that Section 504 is a</a:t>
            </a:r>
          </a:p>
          <a:p>
            <a:r>
              <a:rPr lang="en-US" sz="2000" dirty="0"/>
              <a:t>management responsibility of general</a:t>
            </a:r>
          </a:p>
          <a:p>
            <a:r>
              <a:rPr lang="en-US" sz="2000" dirty="0"/>
              <a:t>education.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81000"/>
            <a:ext cx="7620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Additional Section 504 Information 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sz="1600" dirty="0"/>
              <a:t>Section 504 prohibits discrimination against individuals with disabilities in public and private programs including activities that receive financial assistance from the federal Government, and it also guarantees a free appropriate public education.</a:t>
            </a:r>
          </a:p>
          <a:p>
            <a:pPr marL="342900" indent="-342900">
              <a:buAutoNum type="arabicParenR"/>
            </a:pPr>
            <a:r>
              <a:rPr lang="en-US" sz="1600" dirty="0"/>
              <a:t>Students who may not be eligible for services under IDEA or Special Education are NOT automatically eligible for protection from discrimination under Section 504.</a:t>
            </a:r>
          </a:p>
          <a:p>
            <a:pPr marL="342900" indent="-342900">
              <a:buAutoNum type="arabicParenR"/>
            </a:pPr>
            <a:r>
              <a:rPr lang="en-US" sz="1600" dirty="0"/>
              <a:t>Protection under Section 504 requires a careful analysis, first of whether the individual is an “individual with a disability” and then whether that individual is qualified.</a:t>
            </a:r>
          </a:p>
          <a:p>
            <a:pPr marL="342900" indent="-342900">
              <a:buAutoNum type="arabicParenR"/>
            </a:pPr>
            <a:r>
              <a:rPr lang="en-US" sz="1600" dirty="0"/>
              <a:t>A 504 evaluation is not as comprehensive as an evaluation required under an IEP. </a:t>
            </a:r>
          </a:p>
          <a:p>
            <a:pPr marL="342900" indent="-342900">
              <a:buAutoNum type="arabicParenR"/>
            </a:pPr>
            <a:r>
              <a:rPr lang="en-US" sz="1600" dirty="0"/>
              <a:t>A 504 Accommodation Plan does not have to take place for all students with a disability. </a:t>
            </a:r>
          </a:p>
          <a:p>
            <a:pPr marL="342900" indent="-342900">
              <a:buAutoNum type="arabicParenR"/>
            </a:pPr>
            <a:r>
              <a:rPr lang="en-US" sz="1600" dirty="0"/>
              <a:t>Minimal or no monitoring is a common error in the implementation of a 504 Accommodation Plan.  The 504 Plan is a legal document and all accommodations are legally mandated </a:t>
            </a:r>
            <a:r>
              <a:rPr lang="en-US" sz="1600"/>
              <a:t>and required to </a:t>
            </a:r>
            <a:r>
              <a:rPr lang="en-US" sz="1600" dirty="0"/>
              <a:t>be followed. </a:t>
            </a:r>
          </a:p>
          <a:p>
            <a:pPr marL="342900" indent="-342900">
              <a:buAutoNum type="arabicParenR"/>
            </a:pPr>
            <a:r>
              <a:rPr lang="en-US" sz="1600" dirty="0"/>
              <a:t>It is allowable for students on 504 plans to receive services such as PT, OT, and Speech. </a:t>
            </a:r>
          </a:p>
          <a:p>
            <a:pPr marL="342900" indent="-342900">
              <a:buAutoNum type="arabicParenR"/>
            </a:pPr>
            <a:r>
              <a:rPr lang="en-US" sz="1600" dirty="0"/>
              <a:t>504 Plans can be modified through the year, if the committee determines that this is necessary. 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b="1" dirty="0"/>
              <a:t>What is Section 504?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600" dirty="0"/>
              <a:t>Section 504 is federal civil rights law under the Rehabilitation Act of 1973. It provides protection against discrimination for individuals with disabilities.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does Section 504 relate to schools?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Section 504 is designed to provide equal access and fairness in general education to students with disabilities, thereby leveling the playing field for them through what is known as a Section 504 Accommodation Plan. It is </a:t>
            </a:r>
            <a:r>
              <a:rPr lang="en-US" b="1" dirty="0"/>
              <a:t>not a plan designed to enhance a student’s </a:t>
            </a:r>
            <a:r>
              <a:rPr lang="en-US" dirty="0"/>
              <a:t>performance. It is only a plan to provide fairness and equal access to education.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/>
              <a:t>Who is identified for a Section 504 Accommodation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student is identified for and </a:t>
            </a:r>
            <a:r>
              <a:rPr lang="en-US" b="1" dirty="0"/>
              <a:t>entitled to a Section 504 Accommodation Plan if an </a:t>
            </a:r>
            <a:r>
              <a:rPr lang="en-US" dirty="0"/>
              <a:t>evaluation shows that the individual has </a:t>
            </a:r>
            <a:r>
              <a:rPr lang="en-US" b="1" dirty="0"/>
              <a:t>a mental or physical impairment that substantially limits one or more major life activities without regard to mitigating measures.  This determination is based on </a:t>
            </a:r>
            <a:r>
              <a:rPr lang="en-US" dirty="0"/>
              <a:t>a current evaluation (information from a variety of sources) and made by a Section 504 team, including the parent.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 Where Does it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In New Mexico, the Student Assistance Team (SAT) is the starting point to consider whether or not a student needs to be evaluated for a Section 504 Plan. </a:t>
            </a:r>
            <a:r>
              <a:rPr lang="en-US" b="1" dirty="0"/>
              <a:t>RRPS differs in that 504 is a separate committee than SAT; however, SAT can still refer a student for a 504 evaluation.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When a student has not responded positively to research-based interventions in a SAT intervention plan and/or has a suspected disability, the SAT may determine that it needs to consider a referral to 504. Thus, a Section 504 Plan is a Tier 2 intervention of the state’s Response to Intervention (</a:t>
            </a:r>
            <a:r>
              <a:rPr lang="en-US" dirty="0" err="1"/>
              <a:t>RtI</a:t>
            </a:r>
            <a:r>
              <a:rPr lang="en-US" dirty="0"/>
              <a:t>) framework.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504 Committee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Responsibility for considering and developing a Section 504 Accommodation Plan consists of persons knowledgeable of the child, evaluation data and placement options.  Often this is a core group that includes the principal or administrator, referring and/or classroom teacher, school counselor, and parents—virtually the same as the core members of the SAT. In fact, the SAT in many cases may also be the school’s Section 504 Team.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Three Required Elements of </a:t>
            </a:r>
            <a:br>
              <a:rPr lang="en-US" b="1" dirty="0"/>
            </a:br>
            <a:r>
              <a:rPr lang="en-US" b="1" dirty="0"/>
              <a:t>Section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1. The student has a physical or mental    impairment.</a:t>
            </a:r>
            <a:endParaRPr lang="en-US" strike="sngStrike" dirty="0"/>
          </a:p>
          <a:p>
            <a:pPr>
              <a:buNone/>
            </a:pPr>
            <a:r>
              <a:rPr lang="en-US" dirty="0"/>
              <a:t>2. The determination of impairment must limit a major life activity.</a:t>
            </a:r>
          </a:p>
          <a:p>
            <a:pPr>
              <a:buNone/>
            </a:pPr>
            <a:r>
              <a:rPr lang="en-US" dirty="0"/>
              <a:t>3. Limitation on the major overall life activity must be substantial, </a:t>
            </a:r>
            <a:r>
              <a:rPr lang="en-US" b="1" dirty="0"/>
              <a:t>without regard to mitigating measures, and is </a:t>
            </a:r>
            <a:r>
              <a:rPr lang="en-US" dirty="0"/>
              <a:t>not mild or moderate.</a:t>
            </a:r>
          </a:p>
          <a:p>
            <a:pPr>
              <a:buNone/>
            </a:pPr>
            <a:r>
              <a:rPr lang="en-US" dirty="0"/>
              <a:t>   A 504 eligible student is not entitled to a 504 Plan if their needs are met by mitigating measures or if their condition is episodic or in remission.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The ADA is federal law which provides civil rights protections to all individuals with disabilities in our society similar to those provided to individuals on the basis of    </a:t>
            </a:r>
            <a:r>
              <a:rPr lang="en-US" dirty="0"/>
              <a:t>race, color, sex, national origin, age, and religion. It guarantees equal opportunity for individuals with disabilities in public accommodations, employment, transportation, State and local government services, and telecommunications.</a:t>
            </a:r>
          </a:p>
          <a:p>
            <a:pPr>
              <a:buNone/>
            </a:pPr>
            <a:r>
              <a:rPr lang="en-US" dirty="0"/>
              <a:t>The ADAAA (Amendment Act) included expanding major life activities/major bodily functions and included mitigating measures.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Definition of Section 504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>
                <a:latin typeface="Arial Narrow" pitchFamily="34" charset="0"/>
              </a:rPr>
              <a:t>While Congress intended Section 504 to be consistent with the Individuals with Disabilities Education Act (IDEA), Section 504 is more encompassing. </a:t>
            </a:r>
            <a:r>
              <a:rPr lang="en-US" sz="2200" b="1" dirty="0">
                <a:latin typeface="Arial Narrow" pitchFamily="34" charset="0"/>
              </a:rPr>
              <a:t>The Section 504 definition of a disability is much broader, including any physical or mental disability that </a:t>
            </a:r>
            <a:r>
              <a:rPr lang="en-US" sz="2200" b="1" i="1" dirty="0">
                <a:latin typeface="Arial Narrow" pitchFamily="34" charset="0"/>
              </a:rPr>
              <a:t>substantially limits one or more major life activities, including, but not limited to, </a:t>
            </a:r>
            <a:r>
              <a:rPr lang="en-US" sz="2200" b="1" dirty="0">
                <a:latin typeface="Arial Narrow" pitchFamily="34" charset="0"/>
              </a:rPr>
              <a:t>learning and without regard to mitigating measures.</a:t>
            </a:r>
            <a:r>
              <a:rPr lang="en-US" sz="2200" dirty="0">
                <a:latin typeface="Arial Narrow" pitchFamily="34" charset="0"/>
              </a:rPr>
              <a:t>  </a:t>
            </a:r>
            <a:endParaRPr lang="en-US" sz="2200" b="1" dirty="0">
              <a:latin typeface="Arial Narrow" pitchFamily="34" charset="0"/>
            </a:endParaRPr>
          </a:p>
          <a:p>
            <a:pPr>
              <a:buNone/>
            </a:pPr>
            <a:r>
              <a:rPr lang="en-US" sz="2200" dirty="0">
                <a:latin typeface="Arial Narrow" pitchFamily="34" charset="0"/>
              </a:rPr>
              <a:t> Students who qualify for Section 504 services do not automatically qualify for special education under IDEA. IDEA students do have 504 rights; however, they receive their services on an IEP. The identification for Section 504 services must be based upon evaluations and conducted by a team of individuals knowledgeable about the student, the evaluation data and placement options. </a:t>
            </a:r>
          </a:p>
          <a:p>
            <a:pPr>
              <a:buNone/>
            </a:pPr>
            <a:r>
              <a:rPr lang="en-US" sz="2200" dirty="0">
                <a:latin typeface="Arial Narrow" pitchFamily="34" charset="0"/>
              </a:rPr>
              <a:t>Students who qualify for Section 504 </a:t>
            </a:r>
            <a:r>
              <a:rPr lang="en-US" sz="2200" u="sng" dirty="0">
                <a:latin typeface="Arial Narrow" pitchFamily="34" charset="0"/>
              </a:rPr>
              <a:t>may</a:t>
            </a:r>
            <a:r>
              <a:rPr lang="en-US" sz="2200" dirty="0">
                <a:latin typeface="Arial Narrow" pitchFamily="34" charset="0"/>
              </a:rPr>
              <a:t> require accommodations through a Section 504 Accommodations Plan developed by the school’s 504 Team.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480</TotalTime>
  <Words>1915</Words>
  <Application>Microsoft Office PowerPoint</Application>
  <PresentationFormat>On-screen Show (4:3)</PresentationFormat>
  <Paragraphs>160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Narrow</vt:lpstr>
      <vt:lpstr>Calibri</vt:lpstr>
      <vt:lpstr>Century Schoolbook</vt:lpstr>
      <vt:lpstr>Wingdings</vt:lpstr>
      <vt:lpstr>Wingdings 2</vt:lpstr>
      <vt:lpstr>Oriel</vt:lpstr>
      <vt:lpstr>Navigating  504s and IEPs  within the school systems</vt:lpstr>
      <vt:lpstr>What is Section 504?</vt:lpstr>
      <vt:lpstr>How does Section 504 relate to schools?</vt:lpstr>
      <vt:lpstr>Who is identified for a Section 504 Accommodation Plan?</vt:lpstr>
      <vt:lpstr>So Where Does it Begin?</vt:lpstr>
      <vt:lpstr>504 Committee Membership</vt:lpstr>
      <vt:lpstr>Three Required Elements of  Section 504</vt:lpstr>
      <vt:lpstr>ADA</vt:lpstr>
      <vt:lpstr>Definition of Section 504</vt:lpstr>
      <vt:lpstr>IDEA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504 Training</dc:title>
  <dc:creator>Cathy Baehr</dc:creator>
  <cp:lastModifiedBy>Robin</cp:lastModifiedBy>
  <cp:revision>48</cp:revision>
  <dcterms:created xsi:type="dcterms:W3CDTF">2012-03-10T04:42:53Z</dcterms:created>
  <dcterms:modified xsi:type="dcterms:W3CDTF">2022-02-23T21:14:34Z</dcterms:modified>
</cp:coreProperties>
</file>